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6" r:id="rId1"/>
  </p:sldMasterIdLst>
  <p:notesMasterIdLst>
    <p:notesMasterId r:id="rId3"/>
  </p:notesMasterIdLst>
  <p:sldIdLst>
    <p:sldId id="261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F87"/>
    <a:srgbClr val="009139"/>
    <a:srgbClr val="009944"/>
    <a:srgbClr val="664724"/>
    <a:srgbClr val="A4723A"/>
    <a:srgbClr val="E94708"/>
    <a:srgbClr val="906E30"/>
    <a:srgbClr val="CC0000"/>
    <a:srgbClr val="E60012"/>
    <a:srgbClr val="825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395" autoAdjust="0"/>
    <p:restoredTop sz="94660"/>
  </p:normalViewPr>
  <p:slideViewPr>
    <p:cSldViewPr snapToGrid="0">
      <p:cViewPr>
        <p:scale>
          <a:sx n="90" d="100"/>
          <a:sy n="90" d="100"/>
        </p:scale>
        <p:origin x="1260" y="44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71" tIns="45385" rIns="90771" bIns="45385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71" tIns="45385" rIns="90771" bIns="45385" rtlCol="0"/>
          <a:lstStyle>
            <a:lvl1pPr algn="r">
              <a:defRPr sz="1100"/>
            </a:lvl1pPr>
          </a:lstStyle>
          <a:p>
            <a:fld id="{70F99883-74AE-4A2C-81B7-5B86A08198C0}" type="datetimeFigureOut">
              <a:rPr kumimoji="1" lang="ja-JP" altLang="en-US" smtClean="0"/>
              <a:t>2023/5/19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1" tIns="45385" rIns="90771" bIns="45385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0771" tIns="45385" rIns="90771" bIns="45385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0771" tIns="45385" rIns="90771" bIns="45385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5028"/>
          </a:xfrm>
          <a:prstGeom prst="rect">
            <a:avLst/>
          </a:prstGeom>
        </p:spPr>
        <p:txBody>
          <a:bodyPr vert="horz" lIns="90771" tIns="45385" rIns="90771" bIns="45385" rtlCol="0" anchor="b"/>
          <a:lstStyle>
            <a:lvl1pPr algn="r">
              <a:defRPr sz="11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280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287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5/19/2023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microsoft.com/office/2007/relationships/hdphoto" Target="../media/hdphoto1.wdp"/><Relationship Id="rId7" Type="http://schemas.openxmlformats.org/officeDocument/2006/relationships/image" Target="../media/image5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3820306" y="14099579"/>
            <a:ext cx="1424469" cy="82391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88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1" t="1" r="366" b="5279"/>
          <a:stretch/>
        </p:blipFill>
        <p:spPr>
          <a:xfrm>
            <a:off x="218185" y="697404"/>
            <a:ext cx="7372760" cy="4585668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effectLst/>
        </p:spPr>
      </p:pic>
      <p:sp>
        <p:nvSpPr>
          <p:cNvPr id="9" name="TextBox 8"/>
          <p:cNvSpPr txBox="1"/>
          <p:nvPr/>
        </p:nvSpPr>
        <p:spPr>
          <a:xfrm>
            <a:off x="759247" y="2401787"/>
            <a:ext cx="5726405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</a:pPr>
            <a:r>
              <a:rPr lang="ja-JP" altLang="en-US" sz="2800" b="1" dirty="0">
                <a:solidFill>
                  <a:srgbClr val="1C1F87"/>
                </a:solidFill>
                <a:latin typeface="ＭＳ 明朝" panose="02020609040205080304" pitchFamily="17" charset="-128"/>
                <a:ea typeface="ＭＳ 明朝" panose="02020609040205080304" pitchFamily="17" charset="-128"/>
              </a:rPr>
              <a:t>～親あるうちにそなえて～</a:t>
            </a:r>
            <a:endParaRPr lang="en-US" sz="2800" b="1" dirty="0">
              <a:solidFill>
                <a:srgbClr val="1C1F87"/>
              </a:solidFill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5511836" y="2442353"/>
            <a:ext cx="2149937" cy="2184697"/>
            <a:chOff x="476564" y="5968757"/>
            <a:chExt cx="1826905" cy="1800000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6564" y="5968757"/>
              <a:ext cx="1800000" cy="1800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32"/>
            <p:cNvSpPr txBox="1"/>
            <p:nvPr/>
          </p:nvSpPr>
          <p:spPr>
            <a:xfrm>
              <a:off x="481933" y="6415372"/>
              <a:ext cx="1821536" cy="82204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親亡き後の</a:t>
              </a:r>
              <a:endParaRPr lang="en-US" altLang="ja-JP" sz="18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「お金と暮らし</a:t>
              </a:r>
              <a:endParaRPr lang="en-US" altLang="ja-JP" sz="18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かた」について</a:t>
              </a:r>
              <a:endParaRPr lang="en-US" sz="18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</p:txBody>
        </p:sp>
      </p:grp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100" y="0"/>
            <a:ext cx="7359561" cy="6974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33926" y="61524"/>
            <a:ext cx="7372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社会福祉法人文京区社会福祉協議会</a:t>
            </a:r>
            <a:br>
              <a:rPr lang="en-US" altLang="ja-JP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</a:br>
            <a:r>
              <a:rPr lang="ja-JP" altLang="en-US" sz="1600" b="1" dirty="0">
                <a:solidFill>
                  <a:schemeClr val="bg1"/>
                </a:solidFill>
                <a:latin typeface="MS PGothic" pitchFamily="34" charset="-128"/>
                <a:ea typeface="MS PGothic" pitchFamily="34" charset="-128"/>
              </a:rPr>
              <a:t>権利擁護センター「あんしんサポート文京」</a:t>
            </a:r>
            <a:endParaRPr lang="en-US" sz="1600" b="1" dirty="0">
              <a:solidFill>
                <a:schemeClr val="bg1"/>
              </a:solidFill>
              <a:latin typeface="MS PGothic" pitchFamily="34" charset="-128"/>
              <a:ea typeface="MS PGothic" pitchFamily="34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20216" y="667789"/>
            <a:ext cx="782256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C1F87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障害のある方のための</a:t>
            </a:r>
            <a:endParaRPr kumimoji="1" lang="en-US" altLang="ja-JP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1C1F87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ＭＳ 明朝" panose="02020609040205080304" pitchFamily="17" charset="-128"/>
              <a:ea typeface="ＭＳ 明朝" panose="02020609040205080304" pitchFamily="17" charset="-128"/>
            </a:endParaRPr>
          </a:p>
          <a:p>
            <a:r>
              <a:rPr kumimoji="1" lang="ja-JP" altLang="en-US" sz="5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C1F87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ＭＳ 明朝" panose="02020609040205080304" pitchFamily="17" charset="-128"/>
                <a:ea typeface="ＭＳ 明朝" panose="02020609040205080304" pitchFamily="17" charset="-128"/>
              </a:rPr>
              <a:t>成年後見制度</a:t>
            </a:r>
            <a:endParaRPr kumimoji="1" lang="en-US" altLang="ja-JP" sz="5400" b="1" dirty="0">
              <a:ln w="9525">
                <a:solidFill>
                  <a:schemeClr val="bg1"/>
                </a:solidFill>
                <a:prstDash val="solid"/>
              </a:ln>
              <a:solidFill>
                <a:srgbClr val="1C1F87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81859" y="9678936"/>
            <a:ext cx="7024827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社会福祉法人　文京区社会福祉協議会</a:t>
            </a:r>
            <a:endParaRPr lang="en-US" altLang="ja-JP" sz="18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権利擁護センター「あんしんサポート文京」</a:t>
            </a:r>
            <a:endParaRPr lang="en-US" altLang="ja-JP" sz="18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電話番号：０３－３８１２－３１５６</a:t>
            </a:r>
            <a:endParaRPr lang="en-US" altLang="ja-JP" sz="18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r>
              <a:rPr lang="en-US" altLang="ja-JP" sz="1800" b="1" dirty="0">
                <a:latin typeface="小塚ゴシック Pro B" pitchFamily="34" charset="-128"/>
                <a:ea typeface="小塚ゴシック Pro B" pitchFamily="34" charset="-128"/>
              </a:rPr>
              <a:t>E-</a:t>
            </a:r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ｍａｉｌ：ａｎｓｉｎｓ＠ｂｕｎｓｙａｋｙｏ</a:t>
            </a:r>
            <a:r>
              <a:rPr lang="en-US" altLang="ja-JP" sz="1800" b="1" dirty="0">
                <a:latin typeface="小塚ゴシック Pro B" pitchFamily="34" charset="-128"/>
                <a:ea typeface="小塚ゴシック Pro B" pitchFamily="34" charset="-128"/>
              </a:rPr>
              <a:t>.</a:t>
            </a:r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ｏｒ</a:t>
            </a:r>
            <a:r>
              <a:rPr lang="en-US" altLang="ja-JP" sz="1800" b="1" dirty="0">
                <a:latin typeface="小塚ゴシック Pro B" pitchFamily="34" charset="-128"/>
                <a:ea typeface="小塚ゴシック Pro B" pitchFamily="34" charset="-128"/>
              </a:rPr>
              <a:t>.</a:t>
            </a:r>
            <a:r>
              <a:rPr lang="ja-JP" altLang="en-US" sz="1800" b="1" dirty="0">
                <a:latin typeface="小塚ゴシック Pro B" pitchFamily="34" charset="-128"/>
                <a:ea typeface="小塚ゴシック Pro B" pitchFamily="34" charset="-128"/>
              </a:rPr>
              <a:t>ｊｐ</a:t>
            </a:r>
            <a:br>
              <a:rPr lang="en-US" altLang="ja-JP" sz="1800" b="1" dirty="0">
                <a:latin typeface="小塚ゴシック Pro B" pitchFamily="34" charset="-128"/>
                <a:ea typeface="小塚ゴシック Pro B" pitchFamily="34" charset="-128"/>
              </a:rPr>
            </a:br>
            <a:endParaRPr lang="en-US" altLang="ja-JP" sz="1800" b="1" dirty="0">
              <a:latin typeface="小塚ゴシック Pro B" pitchFamily="34" charset="-128"/>
              <a:ea typeface="小塚ゴシック Pro B" pitchFamily="34" charset="-128"/>
            </a:endParaRPr>
          </a:p>
          <a:p>
            <a:endParaRPr lang="ja-JP" altLang="en-US" sz="1400" b="1" dirty="0">
              <a:latin typeface="小塚ゴシック Pro B" pitchFamily="34" charset="-128"/>
              <a:ea typeface="小塚ゴシック Pro B" pitchFamily="34" charset="-128"/>
            </a:endParaRPr>
          </a:p>
        </p:txBody>
      </p:sp>
      <p:sp>
        <p:nvSpPr>
          <p:cNvPr id="19" name="メモ 18"/>
          <p:cNvSpPr/>
          <p:nvPr/>
        </p:nvSpPr>
        <p:spPr>
          <a:xfrm>
            <a:off x="212213" y="5329734"/>
            <a:ext cx="7372760" cy="3846015"/>
          </a:xfrm>
          <a:prstGeom prst="foldedCorner">
            <a:avLst/>
          </a:prstGeom>
          <a:blipFill>
            <a:blip r:embed="rId6"/>
            <a:tile tx="0" ty="0" sx="100000" sy="100000" flip="none" algn="tl"/>
          </a:blipFill>
          <a:ln>
            <a:solidFill>
              <a:srgbClr val="664724"/>
            </a:solidFill>
          </a:ln>
          <a:effectLst>
            <a:outerShdw blurRad="50800" dist="38100" algn="l" rotWithShape="0">
              <a:prstClr val="black">
                <a:alpha val="40000"/>
              </a:prstClr>
            </a:outerShd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rgbClr val="664724"/>
              </a:solidFill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1950729" y="3205582"/>
            <a:ext cx="1920399" cy="1869261"/>
            <a:chOff x="2708218" y="5991909"/>
            <a:chExt cx="1800000" cy="1800000"/>
          </a:xfrm>
        </p:grpSpPr>
        <p:pic>
          <p:nvPicPr>
            <p:cNvPr id="36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8218" y="5991909"/>
              <a:ext cx="1800000" cy="1800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5" name="TextBox 32"/>
            <p:cNvSpPr txBox="1"/>
            <p:nvPr/>
          </p:nvSpPr>
          <p:spPr>
            <a:xfrm>
              <a:off x="2832723" y="6529390"/>
              <a:ext cx="1550988" cy="59370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今から</a:t>
              </a:r>
              <a:br>
                <a:rPr lang="en-US" altLang="ja-JP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</a:br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できることは？</a:t>
              </a:r>
              <a:endParaRPr lang="en-US" sz="18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</p:txBody>
        </p:sp>
      </p:grpSp>
      <p:sp>
        <p:nvSpPr>
          <p:cNvPr id="20" name="楕円 19"/>
          <p:cNvSpPr/>
          <p:nvPr/>
        </p:nvSpPr>
        <p:spPr>
          <a:xfrm>
            <a:off x="236709" y="9222411"/>
            <a:ext cx="2535364" cy="397839"/>
          </a:xfrm>
          <a:prstGeom prst="ellipse">
            <a:avLst/>
          </a:prstGeom>
          <a:solidFill>
            <a:srgbClr val="009139"/>
          </a:solidFill>
          <a:ln>
            <a:solidFill>
              <a:srgbClr val="1C1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latin typeface="+mj-ea"/>
                <a:ea typeface="+mj-ea"/>
              </a:rPr>
              <a:t>お申込み・お問合せ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420216" y="5292723"/>
            <a:ext cx="6842372" cy="41131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日時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令和５年７月１２日</a:t>
            </a:r>
            <a:r>
              <a:rPr lang="en-US" altLang="ja-JP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水</a:t>
            </a:r>
            <a:r>
              <a:rPr lang="en-US" altLang="ja-JP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)11</a:t>
            </a:r>
            <a:r>
              <a:rPr lang="ja-JP" altLang="en-US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時～</a:t>
            </a:r>
            <a:r>
              <a:rPr lang="en-US" altLang="ja-JP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13</a:t>
            </a:r>
            <a:r>
              <a:rPr lang="ja-JP" altLang="en-US" sz="1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時</a:t>
            </a:r>
            <a:br>
              <a:rPr lang="en-US" altLang="ja-JP" sz="20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場所：</a:t>
            </a:r>
            <a:r>
              <a:rPr lang="ja-JP" altLang="en-US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区民センター２</a:t>
            </a:r>
            <a:r>
              <a:rPr lang="en-US" altLang="ja-JP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（文京区本郷</a:t>
            </a:r>
            <a:r>
              <a:rPr lang="en-US" altLang="ja-JP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4-15-14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600" b="1" dirty="0">
              <a:solidFill>
                <a:srgbClr val="66472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9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講師：</a:t>
            </a:r>
            <a:r>
              <a:rPr lang="ja-JP" altLang="en-US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渡部　伸氏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 </a:t>
            </a:r>
            <a:endParaRPr lang="en-US" altLang="ja-JP" sz="1600" b="1" dirty="0">
              <a:solidFill>
                <a:srgbClr val="66472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       「親なきあと」相談室　主宰</a:t>
            </a:r>
            <a:endParaRPr lang="en-US" altLang="ja-JP" sz="1600" b="1" dirty="0">
              <a:solidFill>
                <a:srgbClr val="66472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 　行政書士　社会保険労務士　</a:t>
            </a:r>
            <a:endParaRPr lang="en-US" altLang="ja-JP" sz="1600" b="1" dirty="0">
              <a:solidFill>
                <a:srgbClr val="66472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定員：</a:t>
            </a:r>
            <a:r>
              <a:rPr lang="ja-JP" altLang="en-US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６０名</a:t>
            </a:r>
            <a:r>
              <a:rPr lang="en-US" altLang="ja-JP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先着順）　</a:t>
            </a:r>
            <a:br>
              <a:rPr lang="en-US" altLang="ja-JP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対象者：</a:t>
            </a:r>
            <a:r>
              <a:rPr lang="ja-JP" altLang="en-US" sz="18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文京区在住・在勤・在学者</a:t>
            </a:r>
            <a:br>
              <a:rPr lang="en-US" altLang="ja-JP" sz="1600" b="1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6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お申込：</a:t>
            </a:r>
            <a:r>
              <a:rPr lang="ja-JP" altLang="en-US" sz="18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令和５年６月７日（水）９：００</a:t>
            </a:r>
            <a:r>
              <a:rPr lang="ja-JP" altLang="en-US" sz="16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～</a:t>
            </a:r>
            <a:endParaRPr lang="en-US" altLang="ja-JP" sz="1600" b="1" kern="100" dirty="0">
              <a:solidFill>
                <a:srgbClr val="664724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6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8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お電話又はメールにてお申込み下さい。</a:t>
            </a:r>
            <a:br>
              <a:rPr lang="en-US" altLang="ja-JP" sz="18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en-US" altLang="ja-JP" sz="1800" b="1" kern="100" dirty="0">
                <a:solidFill>
                  <a:srgbClr val="664724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</p:txBody>
      </p:sp>
      <p:pic>
        <p:nvPicPr>
          <p:cNvPr id="18" name="図 1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3218">
            <a:off x="6777298" y="9256990"/>
            <a:ext cx="730534" cy="726519"/>
          </a:xfrm>
          <a:prstGeom prst="rect">
            <a:avLst/>
          </a:prstGeom>
        </p:spPr>
      </p:pic>
      <p:grpSp>
        <p:nvGrpSpPr>
          <p:cNvPr id="16" name="グループ化 15"/>
          <p:cNvGrpSpPr/>
          <p:nvPr/>
        </p:nvGrpSpPr>
        <p:grpSpPr>
          <a:xfrm>
            <a:off x="3854269" y="3165543"/>
            <a:ext cx="1820962" cy="1782789"/>
            <a:chOff x="5419199" y="5727471"/>
            <a:chExt cx="1800000" cy="1800000"/>
          </a:xfrm>
        </p:grpSpPr>
        <p:pic>
          <p:nvPicPr>
            <p:cNvPr id="37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419199" y="5727471"/>
              <a:ext cx="1800000" cy="1800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5435864" y="6304306"/>
              <a:ext cx="1766671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8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成年後見制度の手続き方法</a:t>
              </a:r>
              <a:endParaRPr lang="en-US" sz="18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</p:txBody>
        </p:sp>
      </p:grpSp>
      <p:sp>
        <p:nvSpPr>
          <p:cNvPr id="22" name="上リボン 21"/>
          <p:cNvSpPr/>
          <p:nvPr/>
        </p:nvSpPr>
        <p:spPr>
          <a:xfrm rot="776577">
            <a:off x="5492316" y="5845541"/>
            <a:ext cx="2120490" cy="769548"/>
          </a:xfrm>
          <a:prstGeom prst="ribbon2">
            <a:avLst/>
          </a:prstGeom>
          <a:solidFill>
            <a:srgbClr val="009139"/>
          </a:solidFill>
          <a:ln>
            <a:solidFill>
              <a:srgbClr val="1C1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/>
              <a:t>参加費無料</a:t>
            </a:r>
            <a:endParaRPr kumimoji="1" lang="en-US" altLang="ja-JP" sz="1200" dirty="0"/>
          </a:p>
          <a:p>
            <a:pPr algn="ctr"/>
            <a:r>
              <a:rPr lang="en-US" altLang="ja-JP" sz="1200" dirty="0"/>
              <a:t>(</a:t>
            </a:r>
            <a:r>
              <a:rPr lang="ja-JP" altLang="en-US" sz="1200" dirty="0"/>
              <a:t>事前予約制</a:t>
            </a:r>
            <a:r>
              <a:rPr lang="en-US" altLang="ja-JP" sz="1200" dirty="0"/>
              <a:t>)</a:t>
            </a:r>
            <a:endParaRPr kumimoji="1" lang="ja-JP" altLang="en-US" sz="1200" dirty="0"/>
          </a:p>
        </p:txBody>
      </p:sp>
      <p:grpSp>
        <p:nvGrpSpPr>
          <p:cNvPr id="26" name="グループ化 25">
            <a:extLst>
              <a:ext uri="{FF2B5EF4-FFF2-40B4-BE49-F238E27FC236}">
                <a16:creationId xmlns:a16="http://schemas.microsoft.com/office/drawing/2014/main" id="{489F0DCA-01D3-41AA-8C43-EB8D3205639F}"/>
              </a:ext>
            </a:extLst>
          </p:cNvPr>
          <p:cNvGrpSpPr/>
          <p:nvPr/>
        </p:nvGrpSpPr>
        <p:grpSpPr>
          <a:xfrm>
            <a:off x="194927" y="2718323"/>
            <a:ext cx="1908035" cy="1869261"/>
            <a:chOff x="2649373" y="5991909"/>
            <a:chExt cx="1904266" cy="1800000"/>
          </a:xfrm>
        </p:grpSpPr>
        <p:pic>
          <p:nvPicPr>
            <p:cNvPr id="27" name="Picture 4">
              <a:extLst>
                <a:ext uri="{FF2B5EF4-FFF2-40B4-BE49-F238E27FC236}">
                  <a16:creationId xmlns:a16="http://schemas.microsoft.com/office/drawing/2014/main" id="{A604906A-A6E1-4FC5-AA99-6021AE5DB36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08218" y="5991909"/>
              <a:ext cx="1800000" cy="1800000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algn="ctr" rotWithShape="0">
                <a:schemeClr val="bg2"/>
              </a:outerShdw>
              <a:softEdge rad="127000"/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32">
              <a:extLst>
                <a:ext uri="{FF2B5EF4-FFF2-40B4-BE49-F238E27FC236}">
                  <a16:creationId xmlns:a16="http://schemas.microsoft.com/office/drawing/2014/main" id="{DB91E9F9-7CD9-464E-8E50-F9005CCE1A39}"/>
                </a:ext>
              </a:extLst>
            </p:cNvPr>
            <p:cNvSpPr txBox="1"/>
            <p:nvPr/>
          </p:nvSpPr>
          <p:spPr>
            <a:xfrm>
              <a:off x="2649373" y="6524528"/>
              <a:ext cx="1904266" cy="592745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17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どんな財産管理</a:t>
              </a:r>
              <a:endParaRPr lang="en-US" altLang="ja-JP" sz="17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  <a:p>
              <a:pPr algn="ctr"/>
              <a:r>
                <a:rPr lang="ja-JP" altLang="en-US" sz="1700" dirty="0">
                  <a:solidFill>
                    <a:schemeClr val="bg1"/>
                  </a:solidFill>
                  <a:latin typeface="HGPSoeiKakugothicUB" pitchFamily="50" charset="-128"/>
                  <a:ea typeface="HGPSoeiKakugothicUB" pitchFamily="50" charset="-128"/>
                </a:rPr>
                <a:t>の方法があるの？</a:t>
              </a:r>
              <a:endParaRPr lang="en-US" sz="1700" dirty="0">
                <a:solidFill>
                  <a:schemeClr val="bg1"/>
                </a:solidFill>
                <a:latin typeface="HGPSoeiKakugothicUB" pitchFamily="50" charset="-128"/>
                <a:ea typeface="HGPSoeiKakugothicUB" pitchFamily="50" charset="-128"/>
              </a:endParaRPr>
            </a:p>
          </p:txBody>
        </p:sp>
      </p:grpSp>
      <p:pic>
        <p:nvPicPr>
          <p:cNvPr id="1028" name="Picture 4" descr="先生・講師のイラスト">
            <a:extLst>
              <a:ext uri="{FF2B5EF4-FFF2-40B4-BE49-F238E27FC236}">
                <a16:creationId xmlns:a16="http://schemas.microsoft.com/office/drawing/2014/main" id="{B07495FF-7FE0-461C-992C-382E764801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9957" y="7993982"/>
            <a:ext cx="1147314" cy="1936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楕円 11">
            <a:extLst>
              <a:ext uri="{FF2B5EF4-FFF2-40B4-BE49-F238E27FC236}">
                <a16:creationId xmlns:a16="http://schemas.microsoft.com/office/drawing/2014/main" id="{8F81003E-5EA8-557D-9226-F65A7DEA1A23}"/>
              </a:ext>
            </a:extLst>
          </p:cNvPr>
          <p:cNvSpPr/>
          <p:nvPr/>
        </p:nvSpPr>
        <p:spPr>
          <a:xfrm>
            <a:off x="4390691" y="6889451"/>
            <a:ext cx="2535364" cy="786754"/>
          </a:xfrm>
          <a:prstGeom prst="ellipse">
            <a:avLst/>
          </a:prstGeom>
          <a:solidFill>
            <a:srgbClr val="009139"/>
          </a:solidFill>
          <a:ln>
            <a:solidFill>
              <a:srgbClr val="1C1F8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b="1" dirty="0">
                <a:latin typeface="+mj-ea"/>
                <a:ea typeface="+mj-ea"/>
              </a:rPr>
              <a:t>R5</a:t>
            </a:r>
            <a:r>
              <a:rPr kumimoji="1" lang="ja-JP" altLang="en-US" sz="1400" b="1" dirty="0">
                <a:latin typeface="+mj-ea"/>
                <a:ea typeface="+mj-ea"/>
              </a:rPr>
              <a:t>年</a:t>
            </a:r>
            <a:r>
              <a:rPr kumimoji="1" lang="en-US" altLang="ja-JP" sz="1400" b="1" dirty="0">
                <a:latin typeface="+mj-ea"/>
                <a:ea typeface="+mj-ea"/>
              </a:rPr>
              <a:t>1</a:t>
            </a:r>
            <a:r>
              <a:rPr kumimoji="1" lang="ja-JP" altLang="en-US" sz="1400" b="1" dirty="0">
                <a:latin typeface="+mj-ea"/>
                <a:ea typeface="+mj-ea"/>
              </a:rPr>
              <a:t>月</a:t>
            </a:r>
            <a:r>
              <a:rPr kumimoji="1" lang="en-US" altLang="ja-JP" sz="1400" b="1" dirty="0">
                <a:latin typeface="+mj-ea"/>
                <a:ea typeface="+mj-ea"/>
              </a:rPr>
              <a:t>10</a:t>
            </a:r>
            <a:r>
              <a:rPr kumimoji="1" lang="ja-JP" altLang="en-US" sz="1400" b="1" dirty="0">
                <a:latin typeface="+mj-ea"/>
                <a:ea typeface="+mj-ea"/>
              </a:rPr>
              <a:t>日学習会と同じ内容になります</a:t>
            </a:r>
          </a:p>
        </p:txBody>
      </p:sp>
    </p:spTree>
    <p:extLst>
      <p:ext uri="{BB962C8B-B14F-4D97-AF65-F5344CB8AC3E}">
        <p14:creationId xmlns:p14="http://schemas.microsoft.com/office/powerpoint/2010/main" val="779290052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204</Words>
  <Application>Microsoft Office PowerPoint</Application>
  <PresentationFormat>ユーザー設定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HGPSoeiKakugothicUB</vt:lpstr>
      <vt:lpstr>HG丸ｺﾞｼｯｸM-PRO</vt:lpstr>
      <vt:lpstr>ＭＳ Ｐゴシック</vt:lpstr>
      <vt:lpstr>ＭＳ Ｐゴシック</vt:lpstr>
      <vt:lpstr>ＭＳ 明朝</vt:lpstr>
      <vt:lpstr>小塚ゴシック Pro B</vt:lpstr>
      <vt:lpstr>Arial</vt:lpstr>
      <vt:lpstr>Calibri</vt:lpstr>
      <vt:lpstr>Calibri Light</vt:lpstr>
      <vt:lpstr>1_ガイド入りテンプレートサンプル20130531三木さん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2016-07-27T00:21:26Z</dcterms:created>
  <dcterms:modified xsi:type="dcterms:W3CDTF">2023-05-19T06:38:34Z</dcterms:modified>
</cp:coreProperties>
</file>